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Tarek Alkabbani"/>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4-01T01:19:03.412">
    <p:pos x="196" y="280"/>
    <p:text>Figure to show tracking better.</p:text>
  </p:cm>
</p:cmLst>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473621a1fb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473621a1fb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472e4df49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472e4df49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zh-CN"/>
              <a:t>Our method successfully incorporated depth information into detection, demonstrating feasibility despite performance limitations."</a:t>
            </a:r>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468c54b12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468c54b12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zh-CN"/>
              <a:t>Here is the quantitative comparison of our implementations with other tracking algorithms:</a:t>
            </a:r>
            <a:endParaRPr/>
          </a:p>
          <a:p>
            <a:pPr indent="0" lvl="0" marL="0" rtl="0" algn="l">
              <a:lnSpc>
                <a:spcPct val="115000"/>
              </a:lnSpc>
              <a:spcBef>
                <a:spcPts val="1200"/>
              </a:spcBef>
              <a:spcAft>
                <a:spcPts val="0"/>
              </a:spcAft>
              <a:buClr>
                <a:schemeClr val="dk1"/>
              </a:buClr>
              <a:buSzPts val="1100"/>
              <a:buFont typeface="Arial"/>
              <a:buNone/>
            </a:pPr>
            <a:r>
              <a:rPr lang="zh-CN"/>
              <a:t>Our algorithm underperforms compared to other tracking algorithms except on the IDs metric. The table below illustrates the performance of various tracking algorithms, showing that while our approach does not perform well in HOTA, MOTA, and IDF1, it does significantly reduce ID switches."</a:t>
            </a:r>
            <a:endParaRPr/>
          </a:p>
          <a:p>
            <a:pPr indent="0" lvl="0" marL="0" rtl="0" algn="l">
              <a:lnSpc>
                <a:spcPct val="115000"/>
              </a:lnSpc>
              <a:spcBef>
                <a:spcPts val="1200"/>
              </a:spcBef>
              <a:spcAft>
                <a:spcPts val="0"/>
              </a:spcAft>
              <a:buClr>
                <a:schemeClr val="dk1"/>
              </a:buClr>
              <a:buSzPts val="1100"/>
              <a:buFont typeface="Arial"/>
              <a:buNone/>
            </a:pPr>
            <a:r>
              <a:rPr lang="zh-CN">
                <a:solidFill>
                  <a:schemeClr val="dk1"/>
                </a:solidFill>
              </a:rPr>
              <a:t>The main reasons for our algorithm's underperformance include: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zh-CN">
                <a:solidFill>
                  <a:schemeClr val="dk1"/>
                </a:solidFill>
              </a:rPr>
              <a:t>Mismatch between 3D implementation and 2D dataset:</a:t>
            </a:r>
            <a:r>
              <a:rPr lang="zh-CN">
                <a:solidFill>
                  <a:schemeClr val="dk1"/>
                </a:solidFill>
              </a:rPr>
              <a:t> MOT17 is a 2D benchmark, and our 3D approach struggles to align properly.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zh-CN">
                <a:solidFill>
                  <a:schemeClr val="dk1"/>
                </a:solidFill>
              </a:rPr>
              <a:t>Noise from MiDas depth information:</a:t>
            </a:r>
            <a:r>
              <a:rPr lang="zh-CN">
                <a:solidFill>
                  <a:schemeClr val="dk1"/>
                </a:solidFill>
              </a:rPr>
              <a:t> This affects descriptor quality, impacting tracking accuracy.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zh-CN">
                <a:solidFill>
                  <a:schemeClr val="dk1"/>
                </a:solidFill>
              </a:rPr>
              <a:t>Consistency with prior studies:</a:t>
            </a:r>
            <a:r>
              <a:rPr lang="zh-CN">
                <a:solidFill>
                  <a:schemeClr val="dk1"/>
                </a:solidFill>
              </a:rPr>
              <a:t> The original SORT research also highlighted that tracking performance depends heavily on the quality of the detector."</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323850" lvl="0" marL="457200" rtl="0" algn="l">
              <a:lnSpc>
                <a:spcPct val="115000"/>
              </a:lnSpc>
              <a:spcBef>
                <a:spcPts val="1200"/>
              </a:spcBef>
              <a:spcAft>
                <a:spcPts val="0"/>
              </a:spcAft>
              <a:buClr>
                <a:schemeClr val="dk1"/>
              </a:buClr>
              <a:buSzPts val="1500"/>
              <a:buChar char="●"/>
            </a:pPr>
            <a:r>
              <a:rPr b="1" lang="zh-CN" sz="1500">
                <a:solidFill>
                  <a:schemeClr val="dk1"/>
                </a:solidFill>
              </a:rPr>
              <a:t>HOTA:</a:t>
            </a:r>
            <a:r>
              <a:rPr lang="zh-CN" sz="1500">
                <a:solidFill>
                  <a:schemeClr val="dk1"/>
                </a:solidFill>
              </a:rPr>
              <a:t> Measures both detection and association accuracy.</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b="1" lang="zh-CN" sz="1500">
                <a:solidFill>
                  <a:schemeClr val="dk1"/>
                </a:solidFill>
              </a:rPr>
              <a:t>MOTA:</a:t>
            </a:r>
            <a:r>
              <a:rPr lang="zh-CN" sz="1500">
                <a:solidFill>
                  <a:schemeClr val="dk1"/>
                </a:solidFill>
              </a:rPr>
              <a:t> Accounts for detection accuracy and ID switches.</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b="1" lang="zh-CN" sz="1500">
                <a:solidFill>
                  <a:schemeClr val="dk1"/>
                </a:solidFill>
              </a:rPr>
              <a:t>IDF1:</a:t>
            </a:r>
            <a:r>
              <a:rPr lang="zh-CN" sz="1500">
                <a:solidFill>
                  <a:schemeClr val="dk1"/>
                </a:solidFill>
              </a:rPr>
              <a:t> Evaluates identity preservation across frames.</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b="1" lang="zh-CN" sz="1500">
                <a:solidFill>
                  <a:schemeClr val="dk1"/>
                </a:solidFill>
              </a:rPr>
              <a:t>IDs:</a:t>
            </a:r>
            <a:r>
              <a:rPr lang="zh-CN" sz="1500">
                <a:solidFill>
                  <a:schemeClr val="dk1"/>
                </a:solidFill>
              </a:rPr>
              <a:t> Counts the number of ID switches. For HOTA, MOTA, and IDF1, higher values indicate better tracking, while for IDs, a lower value is preferred.</a:t>
            </a:r>
            <a:endParaRPr sz="600">
              <a:solidFill>
                <a:schemeClr val="dk1"/>
              </a:solidFill>
            </a:endParaRPr>
          </a:p>
          <a:p>
            <a:pPr indent="0" lvl="0" marL="0" rtl="0" algn="l">
              <a:lnSpc>
                <a:spcPct val="115000"/>
              </a:lnSpc>
              <a:spcBef>
                <a:spcPts val="1200"/>
              </a:spcBef>
              <a:spcAft>
                <a:spcPts val="0"/>
              </a:spcAft>
              <a:buNone/>
            </a:pPr>
            <a:r>
              <a:t/>
            </a:r>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472e4df4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472e4df4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zh-CN"/>
              <a:t>In conclusion, our 3D Multiple Object Tracking system showed potential in reducing ID switches but struggled with alignment to a 2D benchmark. To enhance performance, future work should focus on incorporating high-quality 3D datasets, improving dataset diversity, and leveraging synthetic data. Additionally, optimizing for edge devices and exploring transformer-based models could improve efficiency and accuracy in real-world applications such as autonomous driving, surveillance, and smart city analytics."</a:t>
            </a:r>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473621a1fb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473621a1fb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473621a1fb_1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473621a1fb_1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468c54b12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468c54b12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468c54b12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468c54b12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468c54b12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468c54b12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468c54b12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468c54b12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And because occlusion exists, ID switch is more likely to happen. Because occlusion may lead to inaccurate tracklet prediction of the object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468c54b121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468c54b12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300"/>
              <a:t>So in order to solve the ID switch problem caused by occlusion,</a:t>
            </a:r>
            <a:r>
              <a:rPr lang="zh-CN" sz="1300">
                <a:solidFill>
                  <a:schemeClr val="dk1"/>
                </a:solidFill>
              </a:rPr>
              <a:t>Inspired by some work on 3D multi-object detection, we considered integrating </a:t>
            </a:r>
            <a:r>
              <a:rPr b="1" lang="zh-CN" sz="1300">
                <a:solidFill>
                  <a:schemeClr val="dk1"/>
                </a:solidFill>
              </a:rPr>
              <a:t>depth information </a:t>
            </a:r>
            <a:r>
              <a:rPr lang="zh-CN" sz="1300">
                <a:solidFill>
                  <a:schemeClr val="dk1"/>
                </a:solidFill>
              </a:rPr>
              <a:t>into traditional 2D multi-object tracking algorithms.</a:t>
            </a:r>
            <a:endParaRPr sz="13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473621a1f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473621a1f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473621a1f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473621a1f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473621a1fb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473621a1fb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hyperlink" Target="http://drive.google.com/file/d/17c-X0iq0DS9OsYP8Lx9LzlxyHNIpBqKQ/view" TargetMode="External"/><Relationship Id="rId5"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doi.org/10.3390/electronics10192406" TargetMode="Externa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jp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comments" Target="../comments/comment1.xml"/><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zh-CN"/>
              <a:t>Multi-Object Tracking Using Depth - Group 10</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zh-CN" sz="1200">
                <a:solidFill>
                  <a:schemeClr val="dk1"/>
                </a:solidFill>
              </a:rPr>
              <a:t>Allan Cheboiwo </a:t>
            </a:r>
            <a:r>
              <a:rPr lang="zh-CN" sz="1050">
                <a:solidFill>
                  <a:schemeClr val="dk1"/>
                </a:solidFill>
              </a:rPr>
              <a:t>#73661290</a:t>
            </a:r>
            <a:r>
              <a:rPr lang="zh-CN" sz="1200">
                <a:solidFill>
                  <a:schemeClr val="dk1"/>
                </a:solidFill>
              </a:rPr>
              <a:t>, Tarek Alkabbani </a:t>
            </a:r>
            <a:r>
              <a:rPr lang="zh-CN" sz="1050">
                <a:solidFill>
                  <a:schemeClr val="dk1"/>
                </a:solidFill>
              </a:rPr>
              <a:t>#84930239</a:t>
            </a:r>
            <a:r>
              <a:rPr lang="zh-CN" sz="1200">
                <a:solidFill>
                  <a:schemeClr val="dk1"/>
                </a:solidFill>
              </a:rPr>
              <a:t>, Haoyu Wang </a:t>
            </a:r>
            <a:r>
              <a:rPr lang="zh-CN" sz="1050">
                <a:solidFill>
                  <a:schemeClr val="dk1"/>
                </a:solidFill>
              </a:rPr>
              <a:t>#42343871</a:t>
            </a:r>
            <a:r>
              <a:rPr lang="zh-CN" sz="1200">
                <a:solidFill>
                  <a:schemeClr val="dk1"/>
                </a:solidFill>
              </a:rPr>
              <a:t>, Vanessa Laurel Hariyanto </a:t>
            </a:r>
            <a:r>
              <a:rPr lang="zh-CN" sz="1050">
                <a:solidFill>
                  <a:schemeClr val="dk1"/>
                </a:solidFill>
              </a:rPr>
              <a:t>#72484546</a:t>
            </a:r>
            <a:endParaRPr/>
          </a:p>
        </p:txBody>
      </p:sp>
      <p:pic>
        <p:nvPicPr>
          <p:cNvPr id="56" name="Google Shape;56;p13"/>
          <p:cNvPicPr preferRelativeResize="0"/>
          <p:nvPr/>
        </p:nvPicPr>
        <p:blipFill>
          <a:blip r:embed="rId3">
            <a:alphaModFix/>
          </a:blip>
          <a:stretch>
            <a:fillRect/>
          </a:stretch>
        </p:blipFill>
        <p:spPr>
          <a:xfrm>
            <a:off x="8058675" y="0"/>
            <a:ext cx="1085325" cy="10853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System Design - </a:t>
            </a:r>
            <a:r>
              <a:rPr lang="zh-CN"/>
              <a:t>Overall Design</a:t>
            </a:r>
            <a:endParaRPr/>
          </a:p>
        </p:txBody>
      </p:sp>
      <p:sp>
        <p:nvSpPr>
          <p:cNvPr id="135" name="Google Shape;135;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36" name="Google Shape;136;p22" title="sysDes.png"/>
          <p:cNvPicPr preferRelativeResize="0"/>
          <p:nvPr/>
        </p:nvPicPr>
        <p:blipFill>
          <a:blip r:embed="rId3">
            <a:alphaModFix/>
          </a:blip>
          <a:stretch>
            <a:fillRect/>
          </a:stretch>
        </p:blipFill>
        <p:spPr>
          <a:xfrm>
            <a:off x="340888" y="1548488"/>
            <a:ext cx="7915275" cy="2676525"/>
          </a:xfrm>
          <a:prstGeom prst="rect">
            <a:avLst/>
          </a:prstGeom>
          <a:noFill/>
          <a:ln>
            <a:noFill/>
          </a:ln>
        </p:spPr>
      </p:pic>
      <p:pic>
        <p:nvPicPr>
          <p:cNvPr id="137" name="Google Shape;137;p22"/>
          <p:cNvPicPr preferRelativeResize="0"/>
          <p:nvPr/>
        </p:nvPicPr>
        <p:blipFill>
          <a:blip r:embed="rId4">
            <a:alphaModFix/>
          </a:blip>
          <a:stretch>
            <a:fillRect/>
          </a:stretch>
        </p:blipFill>
        <p:spPr>
          <a:xfrm>
            <a:off x="8058675" y="0"/>
            <a:ext cx="1085325" cy="1085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Results</a:t>
            </a:r>
            <a:endParaRPr/>
          </a:p>
        </p:txBody>
      </p:sp>
      <p:sp>
        <p:nvSpPr>
          <p:cNvPr id="143" name="Google Shape;143;p23"/>
          <p:cNvSpPr txBox="1"/>
          <p:nvPr>
            <p:ph idx="1" type="body"/>
          </p:nvPr>
        </p:nvSpPr>
        <p:spPr>
          <a:xfrm>
            <a:off x="311700" y="11322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CN"/>
              <a:t>                             </a:t>
            </a:r>
            <a:endParaRPr/>
          </a:p>
        </p:txBody>
      </p:sp>
      <p:sp>
        <p:nvSpPr>
          <p:cNvPr id="144" name="Google Shape;144;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45" name="Google Shape;145;p23"/>
          <p:cNvPicPr preferRelativeResize="0"/>
          <p:nvPr/>
        </p:nvPicPr>
        <p:blipFill>
          <a:blip r:embed="rId3">
            <a:alphaModFix/>
          </a:blip>
          <a:stretch>
            <a:fillRect/>
          </a:stretch>
        </p:blipFill>
        <p:spPr>
          <a:xfrm>
            <a:off x="8058675" y="0"/>
            <a:ext cx="1085325" cy="1085325"/>
          </a:xfrm>
          <a:prstGeom prst="rect">
            <a:avLst/>
          </a:prstGeom>
          <a:noFill/>
          <a:ln>
            <a:noFill/>
          </a:ln>
        </p:spPr>
      </p:pic>
      <p:pic>
        <p:nvPicPr>
          <p:cNvPr id="146" name="Google Shape;146;p23" title="2025-03-31 19-11-39.mp4">
            <a:hlinkClick r:id="rId4"/>
          </p:cNvPr>
          <p:cNvPicPr preferRelativeResize="0"/>
          <p:nvPr/>
        </p:nvPicPr>
        <p:blipFill>
          <a:blip r:embed="rId5">
            <a:alphaModFix/>
          </a:blip>
          <a:stretch>
            <a:fillRect/>
          </a:stretch>
        </p:blipFill>
        <p:spPr>
          <a:xfrm>
            <a:off x="1332724" y="1132287"/>
            <a:ext cx="6478550" cy="36441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Result</a:t>
            </a:r>
            <a:r>
              <a:rPr lang="zh-CN"/>
              <a:t>s</a:t>
            </a:r>
            <a:endParaRPr/>
          </a:p>
        </p:txBody>
      </p:sp>
      <p:sp>
        <p:nvSpPr>
          <p:cNvPr id="152" name="Google Shape;152;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53" name="Google Shape;153;p24" title="Screenshot 2025-03-31 at 3.18.54 PM.png"/>
          <p:cNvPicPr preferRelativeResize="0"/>
          <p:nvPr/>
        </p:nvPicPr>
        <p:blipFill rotWithShape="1">
          <a:blip r:embed="rId3">
            <a:alphaModFix/>
          </a:blip>
          <a:srcRect b="29494" l="59952" r="2668" t="49525"/>
          <a:stretch/>
        </p:blipFill>
        <p:spPr>
          <a:xfrm>
            <a:off x="754737" y="1495250"/>
            <a:ext cx="7634524" cy="2678099"/>
          </a:xfrm>
          <a:prstGeom prst="rect">
            <a:avLst/>
          </a:prstGeom>
          <a:noFill/>
          <a:ln>
            <a:noFill/>
          </a:ln>
        </p:spPr>
      </p:pic>
      <p:pic>
        <p:nvPicPr>
          <p:cNvPr id="154" name="Google Shape;154;p24"/>
          <p:cNvPicPr preferRelativeResize="0"/>
          <p:nvPr/>
        </p:nvPicPr>
        <p:blipFill>
          <a:blip r:embed="rId4">
            <a:alphaModFix/>
          </a:blip>
          <a:stretch>
            <a:fillRect/>
          </a:stretch>
        </p:blipFill>
        <p:spPr>
          <a:xfrm>
            <a:off x="8058675" y="0"/>
            <a:ext cx="1085325" cy="1085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Conclusion</a:t>
            </a:r>
            <a:r>
              <a:rPr lang="zh-CN"/>
              <a:t> &amp; Future Work </a:t>
            </a:r>
            <a:endParaRPr/>
          </a:p>
        </p:txBody>
      </p:sp>
      <p:sp>
        <p:nvSpPr>
          <p:cNvPr id="160" name="Google Shape;160;p25"/>
          <p:cNvSpPr txBox="1"/>
          <p:nvPr>
            <p:ph idx="1" type="body"/>
          </p:nvPr>
        </p:nvSpPr>
        <p:spPr>
          <a:xfrm>
            <a:off x="311700" y="1640425"/>
            <a:ext cx="8520600" cy="34164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1200"/>
              </a:spcBef>
              <a:spcAft>
                <a:spcPts val="0"/>
              </a:spcAft>
              <a:buClr>
                <a:schemeClr val="dk1"/>
              </a:buClr>
              <a:buSzPct val="100000"/>
              <a:buChar char="●"/>
            </a:pPr>
            <a:r>
              <a:rPr lang="zh-CN">
                <a:solidFill>
                  <a:schemeClr val="dk1"/>
                </a:solidFill>
              </a:rPr>
              <a:t>Euclidean distance-based tracking outperforms IoU-based tracking.</a:t>
            </a:r>
            <a:endParaRPr>
              <a:solidFill>
                <a:schemeClr val="dk1"/>
              </a:solidFill>
            </a:endParaRPr>
          </a:p>
          <a:p>
            <a:pPr indent="-334327" lvl="0" marL="457200" marR="0" rtl="0" algn="l">
              <a:lnSpc>
                <a:spcPct val="115000"/>
              </a:lnSpc>
              <a:spcBef>
                <a:spcPts val="0"/>
              </a:spcBef>
              <a:spcAft>
                <a:spcPts val="0"/>
              </a:spcAft>
              <a:buClr>
                <a:schemeClr val="dk1"/>
              </a:buClr>
              <a:buSzPct val="100000"/>
              <a:buChar char="●"/>
            </a:pPr>
            <a:r>
              <a:rPr lang="zh-CN">
                <a:solidFill>
                  <a:schemeClr val="dk1"/>
                </a:solidFill>
              </a:rPr>
              <a:t>Our method lags behind state-of-the-art algorithms due to dataset mismatch and depth noise.</a:t>
            </a:r>
            <a:endParaRPr>
              <a:solidFill>
                <a:schemeClr val="dk1"/>
              </a:solidFill>
            </a:endParaRPr>
          </a:p>
          <a:p>
            <a:pPr indent="-334327" lvl="0" marL="457200" marR="0" rtl="0" algn="l">
              <a:lnSpc>
                <a:spcPct val="115000"/>
              </a:lnSpc>
              <a:spcBef>
                <a:spcPts val="0"/>
              </a:spcBef>
              <a:spcAft>
                <a:spcPts val="0"/>
              </a:spcAft>
              <a:buClr>
                <a:schemeClr val="dk1"/>
              </a:buClr>
              <a:buSzPct val="100000"/>
              <a:buChar char="●"/>
            </a:pPr>
            <a:r>
              <a:rPr lang="zh-CN">
                <a:solidFill>
                  <a:schemeClr val="dk1"/>
                </a:solidFill>
              </a:rPr>
              <a:t>It shows promise in minimizing ID switches, which could be beneficial in specific tracking scenarios.</a:t>
            </a:r>
            <a:endParaRPr>
              <a:solidFill>
                <a:schemeClr val="dk1"/>
              </a:solidFill>
            </a:endParaRPr>
          </a:p>
          <a:p>
            <a:pPr indent="-334327" lvl="0" marL="457200" marR="0" rtl="0" algn="l">
              <a:lnSpc>
                <a:spcPct val="115000"/>
              </a:lnSpc>
              <a:spcBef>
                <a:spcPts val="0"/>
              </a:spcBef>
              <a:spcAft>
                <a:spcPts val="0"/>
              </a:spcAft>
              <a:buClr>
                <a:schemeClr val="dk1"/>
              </a:buClr>
              <a:buSzPct val="100000"/>
              <a:buChar char="●"/>
            </a:pPr>
            <a:r>
              <a:rPr lang="zh-CN">
                <a:solidFill>
                  <a:schemeClr val="dk1"/>
                </a:solidFill>
              </a:rPr>
              <a:t>Method needs to be validated further by testing with consistent depth and detection information.</a:t>
            </a:r>
            <a:endParaRPr>
              <a:solidFill>
                <a:schemeClr val="dk1"/>
              </a:solidFill>
            </a:endParaRPr>
          </a:p>
          <a:p>
            <a:pPr indent="-334327" lvl="0" marL="457200" marR="0" rtl="0" algn="l">
              <a:lnSpc>
                <a:spcPct val="115000"/>
              </a:lnSpc>
              <a:spcBef>
                <a:spcPts val="0"/>
              </a:spcBef>
              <a:spcAft>
                <a:spcPts val="0"/>
              </a:spcAft>
              <a:buClr>
                <a:schemeClr val="dk1"/>
              </a:buClr>
              <a:buSzPct val="100000"/>
              <a:buChar char="●"/>
            </a:pPr>
            <a:r>
              <a:rPr lang="zh-CN">
                <a:solidFill>
                  <a:schemeClr val="dk1"/>
                </a:solidFill>
              </a:rPr>
              <a:t>Creating</a:t>
            </a:r>
            <a:r>
              <a:rPr lang="zh-CN">
                <a:solidFill>
                  <a:schemeClr val="dk1"/>
                </a:solidFill>
              </a:rPr>
              <a:t> high-quality 3D datasets for pedestrian scenarios</a:t>
            </a:r>
            <a:endParaRPr>
              <a:solidFill>
                <a:schemeClr val="dk1"/>
              </a:solidFill>
            </a:endParaRPr>
          </a:p>
          <a:p>
            <a:pPr indent="0" lvl="0" marL="457200" rtl="0" algn="l">
              <a:spcBef>
                <a:spcPts val="1200"/>
              </a:spcBef>
              <a:spcAft>
                <a:spcPts val="0"/>
              </a:spcAft>
              <a:buNone/>
            </a:pPr>
            <a:r>
              <a:t/>
            </a:r>
            <a:endParaRPr>
              <a:solidFill>
                <a:schemeClr val="dk1"/>
              </a:solidFill>
            </a:endParaRPr>
          </a:p>
          <a:p>
            <a:pPr indent="0" lvl="0" marL="45720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t/>
            </a:r>
            <a:endParaRPr>
              <a:solidFill>
                <a:schemeClr val="dk1"/>
              </a:solidFill>
            </a:endParaRPr>
          </a:p>
        </p:txBody>
      </p:sp>
      <p:sp>
        <p:nvSpPr>
          <p:cNvPr id="161" name="Google Shape;161;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62" name="Google Shape;162;p25"/>
          <p:cNvPicPr preferRelativeResize="0"/>
          <p:nvPr/>
        </p:nvPicPr>
        <p:blipFill>
          <a:blip r:embed="rId3">
            <a:alphaModFix/>
          </a:blip>
          <a:stretch>
            <a:fillRect/>
          </a:stretch>
        </p:blipFill>
        <p:spPr>
          <a:xfrm>
            <a:off x="8058675" y="0"/>
            <a:ext cx="1085325" cy="1085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REFERENCES</a:t>
            </a:r>
            <a:endParaRPr/>
          </a:p>
        </p:txBody>
      </p:sp>
      <p:sp>
        <p:nvSpPr>
          <p:cNvPr id="168" name="Google Shape;168;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rgbClr val="222222"/>
              </a:buClr>
              <a:buSzPts val="1400"/>
              <a:buChar char="●"/>
            </a:pPr>
            <a:r>
              <a:rPr lang="zh-CN" sz="1400">
                <a:solidFill>
                  <a:srgbClr val="222222"/>
                </a:solidFill>
              </a:rPr>
              <a:t>Park, Y., Dang, L. M., Lee, S., Han, D., &amp; Moon, H. (2021). Multiple Object Tracking in Deep Learning Approaches: A Survey. </a:t>
            </a:r>
            <a:r>
              <a:rPr i="1" lang="zh-CN" sz="1400">
                <a:solidFill>
                  <a:srgbClr val="222222"/>
                </a:solidFill>
              </a:rPr>
              <a:t>Electronics</a:t>
            </a:r>
            <a:r>
              <a:rPr lang="zh-CN" sz="1400">
                <a:solidFill>
                  <a:srgbClr val="222222"/>
                </a:solidFill>
              </a:rPr>
              <a:t>, </a:t>
            </a:r>
            <a:r>
              <a:rPr i="1" lang="zh-CN" sz="1400">
                <a:solidFill>
                  <a:srgbClr val="222222"/>
                </a:solidFill>
              </a:rPr>
              <a:t>10</a:t>
            </a:r>
            <a:r>
              <a:rPr lang="zh-CN" sz="1400">
                <a:solidFill>
                  <a:srgbClr val="222222"/>
                </a:solidFill>
              </a:rPr>
              <a:t>(19), 2406. </a:t>
            </a:r>
            <a:r>
              <a:rPr lang="zh-CN" sz="1400" u="sng">
                <a:solidFill>
                  <a:schemeClr val="hlink"/>
                </a:solidFill>
                <a:hlinkClick r:id="rId3"/>
              </a:rPr>
              <a:t>https://doi.org/10.3390/electronics10192406</a:t>
            </a:r>
            <a:endParaRPr sz="1400">
              <a:solidFill>
                <a:srgbClr val="222222"/>
              </a:solidFill>
            </a:endParaRPr>
          </a:p>
          <a:p>
            <a:pPr indent="-317500" lvl="0" marL="457200" rtl="0" algn="l">
              <a:spcBef>
                <a:spcPts val="0"/>
              </a:spcBef>
              <a:spcAft>
                <a:spcPts val="0"/>
              </a:spcAft>
              <a:buClr>
                <a:srgbClr val="222222"/>
              </a:buClr>
              <a:buSzPts val="1400"/>
              <a:buChar char="●"/>
            </a:pPr>
            <a:r>
              <a:rPr lang="zh-CN" sz="1400">
                <a:solidFill>
                  <a:srgbClr val="222222"/>
                </a:solidFill>
                <a:highlight>
                  <a:srgbClr val="FFFFFF"/>
                </a:highlight>
              </a:rPr>
              <a:t>Bewley, A., Ge, Z., Ott, L., Ramos, F., &amp; Upcroft, B. (2016, September). Simple online and realtime tracking. In </a:t>
            </a:r>
            <a:r>
              <a:rPr i="1" lang="zh-CN" sz="1400">
                <a:solidFill>
                  <a:srgbClr val="222222"/>
                </a:solidFill>
                <a:highlight>
                  <a:srgbClr val="FFFFFF"/>
                </a:highlight>
              </a:rPr>
              <a:t>2016 IEEE international conference on image processing (ICIP)</a:t>
            </a:r>
            <a:r>
              <a:rPr lang="zh-CN" sz="1400">
                <a:solidFill>
                  <a:srgbClr val="222222"/>
                </a:solidFill>
                <a:highlight>
                  <a:srgbClr val="FFFFFF"/>
                </a:highlight>
              </a:rPr>
              <a:t> (pp. 3464-3468). Ieee.</a:t>
            </a:r>
            <a:endParaRPr>
              <a:solidFill>
                <a:srgbClr val="222222"/>
              </a:solidFill>
            </a:endParaRPr>
          </a:p>
          <a:p>
            <a:pPr indent="0" lvl="0" marL="0" rtl="0" algn="l">
              <a:spcBef>
                <a:spcPts val="0"/>
              </a:spcBef>
              <a:spcAft>
                <a:spcPts val="1200"/>
              </a:spcAft>
              <a:buNone/>
            </a:pPr>
            <a:r>
              <a:t/>
            </a:r>
            <a:endParaRPr/>
          </a:p>
        </p:txBody>
      </p:sp>
      <p:sp>
        <p:nvSpPr>
          <p:cNvPr id="169" name="Google Shape;169;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70" name="Google Shape;170;p26"/>
          <p:cNvPicPr preferRelativeResize="0"/>
          <p:nvPr/>
        </p:nvPicPr>
        <p:blipFill>
          <a:blip r:embed="rId4">
            <a:alphaModFix/>
          </a:blip>
          <a:stretch>
            <a:fillRect/>
          </a:stretch>
        </p:blipFill>
        <p:spPr>
          <a:xfrm>
            <a:off x="8058675" y="0"/>
            <a:ext cx="1085325" cy="10853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Github Repo</a:t>
            </a:r>
            <a:endParaRPr/>
          </a:p>
        </p:txBody>
      </p:sp>
      <p:sp>
        <p:nvSpPr>
          <p:cNvPr id="176" name="Google Shape;176;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77" name="Google Shape;177;p27"/>
          <p:cNvPicPr preferRelativeResize="0"/>
          <p:nvPr/>
        </p:nvPicPr>
        <p:blipFill>
          <a:blip r:embed="rId3">
            <a:alphaModFix/>
          </a:blip>
          <a:stretch>
            <a:fillRect/>
          </a:stretch>
        </p:blipFill>
        <p:spPr>
          <a:xfrm>
            <a:off x="2016325" y="1218150"/>
            <a:ext cx="2222751" cy="2222751"/>
          </a:xfrm>
          <a:prstGeom prst="rect">
            <a:avLst/>
          </a:prstGeom>
          <a:noFill/>
          <a:ln>
            <a:noFill/>
          </a:ln>
        </p:spPr>
      </p:pic>
      <p:pic>
        <p:nvPicPr>
          <p:cNvPr id="178" name="Google Shape;178;p27"/>
          <p:cNvPicPr preferRelativeResize="0"/>
          <p:nvPr/>
        </p:nvPicPr>
        <p:blipFill>
          <a:blip r:embed="rId4">
            <a:alphaModFix/>
          </a:blip>
          <a:stretch>
            <a:fillRect/>
          </a:stretch>
        </p:blipFill>
        <p:spPr>
          <a:xfrm>
            <a:off x="8058675" y="0"/>
            <a:ext cx="1085325" cy="1085325"/>
          </a:xfrm>
          <a:prstGeom prst="rect">
            <a:avLst/>
          </a:prstGeom>
          <a:noFill/>
          <a:ln>
            <a:noFill/>
          </a:ln>
        </p:spPr>
      </p:pic>
      <p:sp>
        <p:nvSpPr>
          <p:cNvPr id="179" name="Google Shape;179;p27"/>
          <p:cNvSpPr txBox="1"/>
          <p:nvPr/>
        </p:nvSpPr>
        <p:spPr>
          <a:xfrm>
            <a:off x="4052925" y="3672800"/>
            <a:ext cx="41133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300">
                <a:solidFill>
                  <a:schemeClr val="dk2"/>
                </a:solidFill>
              </a:rPr>
              <a:t>https://github.com/COSC444-GROUP10/depthmot</a:t>
            </a:r>
            <a:endParaRPr sz="1300">
              <a:solidFill>
                <a:schemeClr val="dk2"/>
              </a:solidFill>
            </a:endParaRPr>
          </a:p>
        </p:txBody>
      </p:sp>
      <p:pic>
        <p:nvPicPr>
          <p:cNvPr id="180" name="Google Shape;180;p27"/>
          <p:cNvPicPr preferRelativeResize="0"/>
          <p:nvPr/>
        </p:nvPicPr>
        <p:blipFill>
          <a:blip r:embed="rId5">
            <a:alphaModFix/>
          </a:blip>
          <a:stretch>
            <a:fillRect/>
          </a:stretch>
        </p:blipFill>
        <p:spPr>
          <a:xfrm>
            <a:off x="4533026" y="1170125"/>
            <a:ext cx="2368590" cy="2318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O</a:t>
            </a:r>
            <a:r>
              <a:rPr lang="zh-CN"/>
              <a:t>utline</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zh-CN">
                <a:solidFill>
                  <a:schemeClr val="dk1"/>
                </a:solidFill>
              </a:rPr>
              <a:t>I</a:t>
            </a:r>
            <a:r>
              <a:rPr lang="zh-CN">
                <a:solidFill>
                  <a:schemeClr val="dk1"/>
                </a:solidFill>
              </a:rPr>
              <a:t>ntroduction</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System Design</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Results</a:t>
            </a:r>
            <a:endParaRPr sz="1400">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Conclusion and Future Work</a:t>
            </a:r>
            <a:endParaRPr>
              <a:solidFill>
                <a:schemeClr val="dk1"/>
              </a:solidFill>
            </a:endParaRPr>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64" name="Google Shape;64;p14"/>
          <p:cNvPicPr preferRelativeResize="0"/>
          <p:nvPr/>
        </p:nvPicPr>
        <p:blipFill>
          <a:blip r:embed="rId3">
            <a:alphaModFix/>
          </a:blip>
          <a:stretch>
            <a:fillRect/>
          </a:stretch>
        </p:blipFill>
        <p:spPr>
          <a:xfrm>
            <a:off x="8058675" y="0"/>
            <a:ext cx="1085325" cy="1085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Introduction</a:t>
            </a:r>
            <a:endParaRPr/>
          </a:p>
        </p:txBody>
      </p:sp>
      <p:sp>
        <p:nvSpPr>
          <p:cNvPr id="70" name="Google Shape;70;p15"/>
          <p:cNvSpPr txBox="1"/>
          <p:nvPr>
            <p:ph idx="1" type="body"/>
          </p:nvPr>
        </p:nvSpPr>
        <p:spPr>
          <a:xfrm>
            <a:off x="311700" y="1152475"/>
            <a:ext cx="2791500" cy="3005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zh-CN">
                <a:solidFill>
                  <a:srgbClr val="222222"/>
                </a:solidFill>
              </a:rPr>
              <a:t>Multiple Object Tracking (MOT) :</a:t>
            </a:r>
            <a:endParaRPr>
              <a:solidFill>
                <a:srgbClr val="222222"/>
              </a:solidFill>
            </a:endParaRPr>
          </a:p>
          <a:p>
            <a:pPr indent="0" lvl="0" marL="0" rtl="0" algn="l">
              <a:spcBef>
                <a:spcPts val="0"/>
              </a:spcBef>
              <a:spcAft>
                <a:spcPts val="0"/>
              </a:spcAft>
              <a:buClr>
                <a:schemeClr val="dk1"/>
              </a:buClr>
              <a:buSzPts val="1100"/>
              <a:buFont typeface="Arial"/>
              <a:buNone/>
            </a:pPr>
            <a:r>
              <a:rPr lang="zh-CN">
                <a:solidFill>
                  <a:srgbClr val="222222"/>
                </a:solidFill>
              </a:rPr>
              <a:t>Track multiple objects in a video and represent them as a set of trajectories with high accuracy.</a:t>
            </a:r>
            <a:endParaRPr>
              <a:solidFill>
                <a:srgbClr val="222222"/>
              </a:solidFill>
            </a:endParaRPr>
          </a:p>
          <a:p>
            <a:pPr indent="0" lvl="0" marL="0" rtl="0" algn="l">
              <a:spcBef>
                <a:spcPts val="0"/>
              </a:spcBef>
              <a:spcAft>
                <a:spcPts val="1200"/>
              </a:spcAft>
              <a:buNone/>
            </a:pPr>
            <a:r>
              <a:t/>
            </a:r>
            <a:endParaRPr/>
          </a:p>
        </p:txBody>
      </p:sp>
      <p:pic>
        <p:nvPicPr>
          <p:cNvPr id="71" name="Google Shape;71;p15"/>
          <p:cNvPicPr preferRelativeResize="0"/>
          <p:nvPr/>
        </p:nvPicPr>
        <p:blipFill>
          <a:blip r:embed="rId3">
            <a:alphaModFix/>
          </a:blip>
          <a:stretch>
            <a:fillRect/>
          </a:stretch>
        </p:blipFill>
        <p:spPr>
          <a:xfrm>
            <a:off x="3403000" y="1017737"/>
            <a:ext cx="5429300" cy="3911362"/>
          </a:xfrm>
          <a:prstGeom prst="rect">
            <a:avLst/>
          </a:prstGeom>
          <a:noFill/>
          <a:ln>
            <a:noFill/>
          </a:ln>
        </p:spPr>
      </p:pic>
      <p:sp>
        <p:nvSpPr>
          <p:cNvPr id="72" name="Google Shape;72;p15"/>
          <p:cNvSpPr txBox="1"/>
          <p:nvPr/>
        </p:nvSpPr>
        <p:spPr>
          <a:xfrm>
            <a:off x="38800" y="4866600"/>
            <a:ext cx="9239700" cy="276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600">
                <a:solidFill>
                  <a:srgbClr val="222222"/>
                </a:solidFill>
              </a:rPr>
              <a:t>Park, Y., Dang, L. M., Lee, S., Han, D., &amp; Moon, H. (2021). Multiple Object Tracking in Deep Learning Approaches: A Survey. </a:t>
            </a:r>
            <a:r>
              <a:rPr i="1" lang="zh-CN" sz="600">
                <a:solidFill>
                  <a:srgbClr val="222222"/>
                </a:solidFill>
              </a:rPr>
              <a:t>Electronics</a:t>
            </a:r>
            <a:r>
              <a:rPr lang="zh-CN" sz="600">
                <a:solidFill>
                  <a:srgbClr val="222222"/>
                </a:solidFill>
              </a:rPr>
              <a:t>, </a:t>
            </a:r>
            <a:r>
              <a:rPr i="1" lang="zh-CN" sz="600">
                <a:solidFill>
                  <a:srgbClr val="222222"/>
                </a:solidFill>
              </a:rPr>
              <a:t>10</a:t>
            </a:r>
            <a:r>
              <a:rPr lang="zh-CN" sz="600">
                <a:solidFill>
                  <a:srgbClr val="222222"/>
                </a:solidFill>
              </a:rPr>
              <a:t>(19), 2406. https://doi.org/10.3390/electronics10192406</a:t>
            </a:r>
            <a:endParaRPr sz="600">
              <a:solidFill>
                <a:srgbClr val="222222"/>
              </a:solidFill>
            </a:endParaRPr>
          </a:p>
        </p:txBody>
      </p:sp>
      <p:sp>
        <p:nvSpPr>
          <p:cNvPr id="73" name="Google Shape;73;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74" name="Google Shape;74;p15"/>
          <p:cNvPicPr preferRelativeResize="0"/>
          <p:nvPr/>
        </p:nvPicPr>
        <p:blipFill>
          <a:blip r:embed="rId4">
            <a:alphaModFix/>
          </a:blip>
          <a:stretch>
            <a:fillRect/>
          </a:stretch>
        </p:blipFill>
        <p:spPr>
          <a:xfrm>
            <a:off x="8058675" y="0"/>
            <a:ext cx="1085325" cy="1085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zh-CN"/>
              <a:t>Introduction</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Clr>
                <a:schemeClr val="dk1"/>
              </a:buClr>
              <a:buSzPts val="1100"/>
              <a:buFont typeface="Arial"/>
              <a:buNone/>
            </a:pPr>
            <a:r>
              <a:rPr b="1" lang="zh-CN" sz="2000">
                <a:solidFill>
                  <a:schemeClr val="dk1"/>
                </a:solidFill>
              </a:rPr>
              <a:t>Occlusion: </a:t>
            </a:r>
            <a:r>
              <a:rPr lang="zh-CN" sz="2000">
                <a:solidFill>
                  <a:schemeClr val="dk1"/>
                </a:solidFill>
              </a:rPr>
              <a:t>The problem that one object partially or fully blocks another in the same frame.</a:t>
            </a:r>
            <a:endParaRPr sz="2000">
              <a:solidFill>
                <a:schemeClr val="dk1"/>
              </a:solidFill>
            </a:endParaRPr>
          </a:p>
          <a:p>
            <a:pPr indent="0" lvl="0" marL="0" rtl="0" algn="l">
              <a:spcBef>
                <a:spcPts val="0"/>
              </a:spcBef>
              <a:spcAft>
                <a:spcPts val="1200"/>
              </a:spcAft>
              <a:buNone/>
            </a:pPr>
            <a:r>
              <a:t/>
            </a:r>
            <a:endParaRPr/>
          </a:p>
        </p:txBody>
      </p:sp>
      <p:sp>
        <p:nvSpPr>
          <p:cNvPr id="81" name="Google Shape;81;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82" name="Google Shape;82;p16"/>
          <p:cNvPicPr preferRelativeResize="0"/>
          <p:nvPr/>
        </p:nvPicPr>
        <p:blipFill>
          <a:blip r:embed="rId3">
            <a:alphaModFix/>
          </a:blip>
          <a:stretch>
            <a:fillRect/>
          </a:stretch>
        </p:blipFill>
        <p:spPr>
          <a:xfrm>
            <a:off x="332300" y="2125375"/>
            <a:ext cx="8479402" cy="2241800"/>
          </a:xfrm>
          <a:prstGeom prst="rect">
            <a:avLst/>
          </a:prstGeom>
          <a:noFill/>
          <a:ln>
            <a:noFill/>
          </a:ln>
        </p:spPr>
      </p:pic>
      <p:sp>
        <p:nvSpPr>
          <p:cNvPr id="83" name="Google Shape;83;p16"/>
          <p:cNvSpPr txBox="1"/>
          <p:nvPr/>
        </p:nvSpPr>
        <p:spPr>
          <a:xfrm>
            <a:off x="61350" y="4817675"/>
            <a:ext cx="9021300" cy="276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600">
                <a:solidFill>
                  <a:srgbClr val="222222"/>
                </a:solidFill>
              </a:rPr>
              <a:t>Park, Y., Dang, L. M., Lee, S., Han, D., &amp; Moon, H. (2021). Multiple Object Tracking in Deep Learning Approaches: A Survey. </a:t>
            </a:r>
            <a:r>
              <a:rPr i="1" lang="zh-CN" sz="600">
                <a:solidFill>
                  <a:srgbClr val="222222"/>
                </a:solidFill>
              </a:rPr>
              <a:t>Electronics</a:t>
            </a:r>
            <a:r>
              <a:rPr lang="zh-CN" sz="600">
                <a:solidFill>
                  <a:srgbClr val="222222"/>
                </a:solidFill>
              </a:rPr>
              <a:t>, </a:t>
            </a:r>
            <a:r>
              <a:rPr i="1" lang="zh-CN" sz="600">
                <a:solidFill>
                  <a:srgbClr val="222222"/>
                </a:solidFill>
              </a:rPr>
              <a:t>10</a:t>
            </a:r>
            <a:r>
              <a:rPr lang="zh-CN" sz="600">
                <a:solidFill>
                  <a:srgbClr val="222222"/>
                </a:solidFill>
              </a:rPr>
              <a:t>(19), 2406. https://doi.org/10.3390/electronics10192406</a:t>
            </a:r>
            <a:endParaRPr sz="600">
              <a:solidFill>
                <a:srgbClr val="222222"/>
              </a:solidFill>
            </a:endParaRPr>
          </a:p>
        </p:txBody>
      </p:sp>
      <p:pic>
        <p:nvPicPr>
          <p:cNvPr id="84" name="Google Shape;84;p16"/>
          <p:cNvPicPr preferRelativeResize="0"/>
          <p:nvPr/>
        </p:nvPicPr>
        <p:blipFill>
          <a:blip r:embed="rId4">
            <a:alphaModFix/>
          </a:blip>
          <a:stretch>
            <a:fillRect/>
          </a:stretch>
        </p:blipFill>
        <p:spPr>
          <a:xfrm>
            <a:off x="8058675" y="0"/>
            <a:ext cx="1085325" cy="1085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zh-CN"/>
              <a:t>Introduction</a:t>
            </a:r>
            <a:endParaRPr/>
          </a:p>
        </p:txBody>
      </p:sp>
      <p:sp>
        <p:nvSpPr>
          <p:cNvPr id="90" name="Google Shape;9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Clr>
                <a:schemeClr val="dk1"/>
              </a:buClr>
              <a:buSzPts val="1100"/>
              <a:buFont typeface="Arial"/>
              <a:buNone/>
            </a:pPr>
            <a:r>
              <a:rPr b="1" lang="zh-CN" sz="2000">
                <a:solidFill>
                  <a:schemeClr val="dk1"/>
                </a:solidFill>
              </a:rPr>
              <a:t>ID switch: </a:t>
            </a:r>
            <a:r>
              <a:rPr lang="zh-CN" sz="2000">
                <a:solidFill>
                  <a:srgbClr val="222222"/>
                </a:solidFill>
              </a:rPr>
              <a:t>The problem of assigning a new ID to the same object.</a:t>
            </a:r>
            <a:endParaRPr sz="2000">
              <a:solidFill>
                <a:srgbClr val="222222"/>
              </a:solidFill>
            </a:endParaRPr>
          </a:p>
          <a:p>
            <a:pPr indent="0" lvl="0" marL="0" rtl="0" algn="l">
              <a:spcBef>
                <a:spcPts val="0"/>
              </a:spcBef>
              <a:spcAft>
                <a:spcPts val="1200"/>
              </a:spcAft>
              <a:buNone/>
            </a:pPr>
            <a:r>
              <a:t/>
            </a:r>
            <a:endParaRPr/>
          </a:p>
        </p:txBody>
      </p:sp>
      <p:sp>
        <p:nvSpPr>
          <p:cNvPr id="91" name="Google Shape;91;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92" name="Google Shape;92;p17"/>
          <p:cNvPicPr preferRelativeResize="0"/>
          <p:nvPr/>
        </p:nvPicPr>
        <p:blipFill>
          <a:blip r:embed="rId3">
            <a:alphaModFix/>
          </a:blip>
          <a:stretch>
            <a:fillRect/>
          </a:stretch>
        </p:blipFill>
        <p:spPr>
          <a:xfrm>
            <a:off x="311700" y="2033722"/>
            <a:ext cx="8520600" cy="2567178"/>
          </a:xfrm>
          <a:prstGeom prst="rect">
            <a:avLst/>
          </a:prstGeom>
          <a:noFill/>
          <a:ln>
            <a:noFill/>
          </a:ln>
        </p:spPr>
      </p:pic>
      <p:sp>
        <p:nvSpPr>
          <p:cNvPr id="93" name="Google Shape;93;p17"/>
          <p:cNvSpPr txBox="1"/>
          <p:nvPr/>
        </p:nvSpPr>
        <p:spPr>
          <a:xfrm>
            <a:off x="61350" y="4817650"/>
            <a:ext cx="9021300" cy="276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600">
                <a:solidFill>
                  <a:srgbClr val="222222"/>
                </a:solidFill>
              </a:rPr>
              <a:t>Park, Y., Dang, L. M., Lee, S., Han, D., &amp; Moon, H. (2021). Multiple Object Tracking in Deep Learning Approaches: A Survey. </a:t>
            </a:r>
            <a:r>
              <a:rPr i="1" lang="zh-CN" sz="600">
                <a:solidFill>
                  <a:srgbClr val="222222"/>
                </a:solidFill>
              </a:rPr>
              <a:t>Electronics</a:t>
            </a:r>
            <a:r>
              <a:rPr lang="zh-CN" sz="600">
                <a:solidFill>
                  <a:srgbClr val="222222"/>
                </a:solidFill>
              </a:rPr>
              <a:t>, </a:t>
            </a:r>
            <a:r>
              <a:rPr i="1" lang="zh-CN" sz="600">
                <a:solidFill>
                  <a:srgbClr val="222222"/>
                </a:solidFill>
              </a:rPr>
              <a:t>10</a:t>
            </a:r>
            <a:r>
              <a:rPr lang="zh-CN" sz="600">
                <a:solidFill>
                  <a:srgbClr val="222222"/>
                </a:solidFill>
              </a:rPr>
              <a:t>(19), 2406. https://doi.org/10.3390/electronics10192406</a:t>
            </a:r>
            <a:endParaRPr sz="600">
              <a:solidFill>
                <a:srgbClr val="222222"/>
              </a:solidFill>
            </a:endParaRPr>
          </a:p>
        </p:txBody>
      </p:sp>
      <p:pic>
        <p:nvPicPr>
          <p:cNvPr id="94" name="Google Shape;94;p17"/>
          <p:cNvPicPr preferRelativeResize="0"/>
          <p:nvPr/>
        </p:nvPicPr>
        <p:blipFill>
          <a:blip r:embed="rId4">
            <a:alphaModFix/>
          </a:blip>
          <a:stretch>
            <a:fillRect/>
          </a:stretch>
        </p:blipFill>
        <p:spPr>
          <a:xfrm>
            <a:off x="8058675" y="0"/>
            <a:ext cx="1085325" cy="1085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zh-CN"/>
              <a:t>Introduction</a:t>
            </a:r>
            <a:endParaRPr/>
          </a:p>
        </p:txBody>
      </p:sp>
      <p:sp>
        <p:nvSpPr>
          <p:cNvPr id="100" name="Google Shape;100;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Clr>
                <a:schemeClr val="dk1"/>
              </a:buClr>
              <a:buSzPts val="1100"/>
              <a:buFont typeface="Arial"/>
              <a:buNone/>
            </a:pPr>
            <a:r>
              <a:rPr lang="zh-CN" sz="2200">
                <a:solidFill>
                  <a:schemeClr val="dk1"/>
                </a:solidFill>
              </a:rPr>
              <a:t>Inspired by several work on 3D multi-object detection, we considered integrating </a:t>
            </a:r>
            <a:r>
              <a:rPr b="1" lang="zh-CN" sz="2200">
                <a:solidFill>
                  <a:schemeClr val="dk1"/>
                </a:solidFill>
              </a:rPr>
              <a:t>depth information </a:t>
            </a:r>
            <a:r>
              <a:rPr lang="zh-CN" sz="2200">
                <a:solidFill>
                  <a:schemeClr val="dk1"/>
                </a:solidFill>
              </a:rPr>
              <a:t>into traditional 2D multi-object tracking algorithms.</a:t>
            </a:r>
            <a:endParaRPr sz="2200">
              <a:solidFill>
                <a:schemeClr val="dk1"/>
              </a:solidFill>
            </a:endParaRPr>
          </a:p>
          <a:p>
            <a:pPr indent="0" lvl="0" marL="0" rtl="0" algn="l">
              <a:spcBef>
                <a:spcPts val="0"/>
              </a:spcBef>
              <a:spcAft>
                <a:spcPts val="1200"/>
              </a:spcAft>
              <a:buNone/>
            </a:pPr>
            <a:r>
              <a:t/>
            </a:r>
            <a:endParaRPr/>
          </a:p>
        </p:txBody>
      </p:sp>
      <p:sp>
        <p:nvSpPr>
          <p:cNvPr id="101" name="Google Shape;101;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02" name="Google Shape;102;p18"/>
          <p:cNvPicPr preferRelativeResize="0"/>
          <p:nvPr/>
        </p:nvPicPr>
        <p:blipFill>
          <a:blip r:embed="rId3">
            <a:alphaModFix/>
          </a:blip>
          <a:stretch>
            <a:fillRect/>
          </a:stretch>
        </p:blipFill>
        <p:spPr>
          <a:xfrm>
            <a:off x="8058675" y="0"/>
            <a:ext cx="1085325" cy="1085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System Design - </a:t>
            </a:r>
            <a:r>
              <a:rPr lang="zh-CN"/>
              <a:t>Extended</a:t>
            </a:r>
            <a:r>
              <a:rPr lang="zh-CN"/>
              <a:t> SORT</a:t>
            </a:r>
            <a:endParaRPr/>
          </a:p>
        </p:txBody>
      </p:sp>
      <p:sp>
        <p:nvSpPr>
          <p:cNvPr id="108" name="Google Shape;10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zh-CN">
                <a:solidFill>
                  <a:schemeClr val="dk1"/>
                </a:solidFill>
              </a:rPr>
              <a:t>We extended the SORT algorithm to include depth information</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Our hypothesis was that it would help it perform better under occlusion</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Our Program is divide into two parts</a:t>
            </a:r>
            <a:endParaRPr>
              <a:solidFill>
                <a:schemeClr val="dk1"/>
              </a:solidFill>
            </a:endParaRPr>
          </a:p>
          <a:p>
            <a:pPr indent="-317500" lvl="1" marL="914400" rtl="0" algn="l">
              <a:spcBef>
                <a:spcPts val="0"/>
              </a:spcBef>
              <a:spcAft>
                <a:spcPts val="0"/>
              </a:spcAft>
              <a:buClr>
                <a:schemeClr val="dk1"/>
              </a:buClr>
              <a:buSzPts val="1400"/>
              <a:buAutoNum type="alphaLcPeriod"/>
            </a:pPr>
            <a:r>
              <a:rPr lang="zh-CN">
                <a:solidFill>
                  <a:schemeClr val="dk1"/>
                </a:solidFill>
              </a:rPr>
              <a:t>Object and Depth Detection</a:t>
            </a:r>
            <a:endParaRPr>
              <a:solidFill>
                <a:schemeClr val="dk1"/>
              </a:solidFill>
            </a:endParaRPr>
          </a:p>
          <a:p>
            <a:pPr indent="-317500" lvl="1" marL="914400" rtl="0" algn="l">
              <a:spcBef>
                <a:spcPts val="0"/>
              </a:spcBef>
              <a:spcAft>
                <a:spcPts val="0"/>
              </a:spcAft>
              <a:buClr>
                <a:schemeClr val="dk1"/>
              </a:buClr>
              <a:buSzPts val="1400"/>
              <a:buAutoNum type="alphaLcPeriod"/>
            </a:pPr>
            <a:r>
              <a:rPr lang="zh-CN">
                <a:solidFill>
                  <a:schemeClr val="dk1"/>
                </a:solidFill>
              </a:rPr>
              <a:t>Tracking</a:t>
            </a:r>
            <a:endParaRPr>
              <a:solidFill>
                <a:schemeClr val="dk1"/>
              </a:solidFill>
            </a:endParaRPr>
          </a:p>
          <a:p>
            <a:pPr indent="0" lvl="0" marL="457200" rtl="0" algn="l">
              <a:spcBef>
                <a:spcPts val="1200"/>
              </a:spcBef>
              <a:spcAft>
                <a:spcPts val="1200"/>
              </a:spcAft>
              <a:buNone/>
            </a:pPr>
            <a:r>
              <a:t/>
            </a:r>
            <a:endParaRPr/>
          </a:p>
        </p:txBody>
      </p:sp>
      <p:sp>
        <p:nvSpPr>
          <p:cNvPr id="109" name="Google Shape;109;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10" name="Google Shape;110;p19"/>
          <p:cNvPicPr preferRelativeResize="0"/>
          <p:nvPr/>
        </p:nvPicPr>
        <p:blipFill>
          <a:blip r:embed="rId3">
            <a:alphaModFix/>
          </a:blip>
          <a:stretch>
            <a:fillRect/>
          </a:stretch>
        </p:blipFill>
        <p:spPr>
          <a:xfrm>
            <a:off x="8058675" y="0"/>
            <a:ext cx="1085325" cy="1085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System Design - </a:t>
            </a:r>
            <a:r>
              <a:rPr lang="zh-CN"/>
              <a:t>Object and Depth Detection</a:t>
            </a:r>
            <a:endParaRPr/>
          </a:p>
        </p:txBody>
      </p:sp>
      <p:sp>
        <p:nvSpPr>
          <p:cNvPr id="116" name="Google Shape;116;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zh-CN">
                <a:solidFill>
                  <a:schemeClr val="dk1"/>
                </a:solidFill>
              </a:rPr>
              <a:t>For object detection we used YOLOv8s</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This gave us the </a:t>
            </a:r>
            <a:r>
              <a:rPr lang="zh-CN">
                <a:solidFill>
                  <a:schemeClr val="dk1"/>
                </a:solidFill>
              </a:rPr>
              <a:t>bounding</a:t>
            </a:r>
            <a:r>
              <a:rPr lang="zh-CN">
                <a:solidFill>
                  <a:schemeClr val="dk1"/>
                </a:solidFill>
              </a:rPr>
              <a:t> </a:t>
            </a:r>
            <a:r>
              <a:rPr lang="zh-CN">
                <a:solidFill>
                  <a:schemeClr val="dk1"/>
                </a:solidFill>
              </a:rPr>
              <a:t>boxes</a:t>
            </a:r>
            <a:r>
              <a:rPr lang="zh-CN">
                <a:solidFill>
                  <a:schemeClr val="dk1"/>
                </a:solidFill>
              </a:rPr>
              <a:t> for each object detected</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We then use MiDas model for depth estimation</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We used the information to create the object </a:t>
            </a:r>
            <a:r>
              <a:rPr lang="zh-CN">
                <a:solidFill>
                  <a:schemeClr val="dk1"/>
                </a:solidFill>
              </a:rPr>
              <a:t>descriptors</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This was passed then to our tracker</a:t>
            </a:r>
            <a:endParaRPr>
              <a:solidFill>
                <a:schemeClr val="dk1"/>
              </a:solidFill>
            </a:endParaRPr>
          </a:p>
          <a:p>
            <a:pPr indent="0" lvl="0" marL="0" rtl="0" algn="l">
              <a:spcBef>
                <a:spcPts val="1200"/>
              </a:spcBef>
              <a:spcAft>
                <a:spcPts val="1200"/>
              </a:spcAft>
              <a:buNone/>
            </a:pPr>
            <a:r>
              <a:t/>
            </a:r>
            <a:endParaRPr/>
          </a:p>
        </p:txBody>
      </p:sp>
      <p:sp>
        <p:nvSpPr>
          <p:cNvPr id="117" name="Google Shape;117;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18" name="Google Shape;118;p20" title="frame_000004.jpg"/>
          <p:cNvPicPr preferRelativeResize="0"/>
          <p:nvPr/>
        </p:nvPicPr>
        <p:blipFill>
          <a:blip r:embed="rId3">
            <a:alphaModFix/>
          </a:blip>
          <a:stretch>
            <a:fillRect/>
          </a:stretch>
        </p:blipFill>
        <p:spPr>
          <a:xfrm>
            <a:off x="1229200" y="2952350"/>
            <a:ext cx="6685598" cy="1710875"/>
          </a:xfrm>
          <a:prstGeom prst="rect">
            <a:avLst/>
          </a:prstGeom>
          <a:noFill/>
          <a:ln>
            <a:noFill/>
          </a:ln>
        </p:spPr>
      </p:pic>
      <p:pic>
        <p:nvPicPr>
          <p:cNvPr id="119" name="Google Shape;119;p20"/>
          <p:cNvPicPr preferRelativeResize="0"/>
          <p:nvPr/>
        </p:nvPicPr>
        <p:blipFill>
          <a:blip r:embed="rId4">
            <a:alphaModFix/>
          </a:blip>
          <a:stretch>
            <a:fillRect/>
          </a:stretch>
        </p:blipFill>
        <p:spPr>
          <a:xfrm>
            <a:off x="8058675" y="0"/>
            <a:ext cx="1085325" cy="1085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System Design - </a:t>
            </a:r>
            <a:r>
              <a:rPr lang="zh-CN"/>
              <a:t>Tracking</a:t>
            </a:r>
            <a:endParaRPr/>
          </a:p>
        </p:txBody>
      </p:sp>
      <p:sp>
        <p:nvSpPr>
          <p:cNvPr id="125" name="Google Shape;125;p21"/>
          <p:cNvSpPr txBox="1"/>
          <p:nvPr>
            <p:ph idx="1" type="body"/>
          </p:nvPr>
        </p:nvSpPr>
        <p:spPr>
          <a:xfrm>
            <a:off x="311700" y="1152475"/>
            <a:ext cx="86565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zh-CN">
                <a:solidFill>
                  <a:schemeClr val="dk1"/>
                </a:solidFill>
              </a:rPr>
              <a:t>Used </a:t>
            </a:r>
            <a:r>
              <a:rPr lang="zh-CN">
                <a:solidFill>
                  <a:schemeClr val="dk1"/>
                </a:solidFill>
              </a:rPr>
              <a:t>Kalman Filtering and Hungarian Algorithm for tracking</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These are traditional Computer vision approaches</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Kalman Filter makes prediction of where tracked objects will in next frame </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Hungarian Algorithm does the matching based on a similarity measure</a:t>
            </a:r>
            <a:endParaRPr>
              <a:solidFill>
                <a:schemeClr val="dk1"/>
              </a:solidFill>
            </a:endParaRPr>
          </a:p>
          <a:p>
            <a:pPr indent="-342900" lvl="0" marL="457200" rtl="0" algn="l">
              <a:spcBef>
                <a:spcPts val="0"/>
              </a:spcBef>
              <a:spcAft>
                <a:spcPts val="0"/>
              </a:spcAft>
              <a:buClr>
                <a:schemeClr val="dk1"/>
              </a:buClr>
              <a:buSzPts val="1800"/>
              <a:buChar char="-"/>
            </a:pPr>
            <a:r>
              <a:rPr lang="zh-CN">
                <a:solidFill>
                  <a:schemeClr val="dk1"/>
                </a:solidFill>
              </a:rPr>
              <a:t>We used both IoU and Euclidean distance as measures of similarity</a:t>
            </a:r>
            <a:endParaRPr>
              <a:solidFill>
                <a:schemeClr val="dk1"/>
              </a:solidFill>
            </a:endParaRPr>
          </a:p>
          <a:p>
            <a:pPr indent="0" lvl="0" marL="457200" rtl="0" algn="l">
              <a:spcBef>
                <a:spcPts val="1200"/>
              </a:spcBef>
              <a:spcAft>
                <a:spcPts val="1200"/>
              </a:spcAft>
              <a:buNone/>
            </a:pPr>
            <a:r>
              <a:t/>
            </a:r>
            <a:endParaRPr>
              <a:solidFill>
                <a:schemeClr val="dk1"/>
              </a:solidFill>
            </a:endParaRPr>
          </a:p>
        </p:txBody>
      </p:sp>
      <p:sp>
        <p:nvSpPr>
          <p:cNvPr id="126" name="Google Shape;12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27" name="Google Shape;127;p21"/>
          <p:cNvPicPr preferRelativeResize="0"/>
          <p:nvPr/>
        </p:nvPicPr>
        <p:blipFill>
          <a:blip r:embed="rId4">
            <a:alphaModFix/>
          </a:blip>
          <a:stretch>
            <a:fillRect/>
          </a:stretch>
        </p:blipFill>
        <p:spPr>
          <a:xfrm>
            <a:off x="8058675" y="0"/>
            <a:ext cx="1085325" cy="1085325"/>
          </a:xfrm>
          <a:prstGeom prst="rect">
            <a:avLst/>
          </a:prstGeom>
          <a:noFill/>
          <a:ln>
            <a:noFill/>
          </a:ln>
        </p:spPr>
      </p:pic>
      <p:pic>
        <p:nvPicPr>
          <p:cNvPr id="128" name="Google Shape;128;p21" title="ChatGPT Image Mar 31, 2025, 06_53_20 PM.png"/>
          <p:cNvPicPr preferRelativeResize="0"/>
          <p:nvPr/>
        </p:nvPicPr>
        <p:blipFill>
          <a:blip r:embed="rId5">
            <a:alphaModFix/>
          </a:blip>
          <a:stretch>
            <a:fillRect/>
          </a:stretch>
        </p:blipFill>
        <p:spPr>
          <a:xfrm>
            <a:off x="1275950" y="2838425"/>
            <a:ext cx="2059625" cy="1684449"/>
          </a:xfrm>
          <a:prstGeom prst="rect">
            <a:avLst/>
          </a:prstGeom>
          <a:noFill/>
          <a:ln>
            <a:noFill/>
          </a:ln>
        </p:spPr>
      </p:pic>
      <p:pic>
        <p:nvPicPr>
          <p:cNvPr id="129" name="Google Shape;129;p21" title="Euclidean_distance.png"/>
          <p:cNvPicPr preferRelativeResize="0"/>
          <p:nvPr/>
        </p:nvPicPr>
        <p:blipFill>
          <a:blip r:embed="rId6">
            <a:alphaModFix/>
          </a:blip>
          <a:stretch>
            <a:fillRect/>
          </a:stretch>
        </p:blipFill>
        <p:spPr>
          <a:xfrm>
            <a:off x="4720400" y="2770800"/>
            <a:ext cx="2350073" cy="1602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